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8288000" cy="10287000"/>
  <p:notesSz cx="6858000" cy="9144000"/>
  <p:embeddedFontLst>
    <p:embeddedFont>
      <p:font typeface="Red Hat Display Bold" charset="1" panose="02010803040201060303"/>
      <p:regular r:id="rId55"/>
    </p:embeddedFont>
    <p:embeddedFont>
      <p:font typeface="Inter Bold" charset="1" panose="020B0802030000000004"/>
      <p:regular r:id="rId56"/>
    </p:embeddedFont>
    <p:embeddedFont>
      <p:font typeface="Inter" charset="1" panose="020B0502030000000004"/>
      <p:regular r:id="rId57"/>
    </p:embeddedFont>
    <p:embeddedFont>
      <p:font typeface="Inter Italics" charset="1" panose="020B0502030000000004"/>
      <p:regular r:id="rId58"/>
    </p:embeddedFont>
    <p:embeddedFont>
      <p:font typeface="Inter Medium" charset="1" panose="02000503000000020004"/>
      <p:regular r:id="rId59"/>
    </p:embeddedFont>
    <p:embeddedFont>
      <p:font typeface="Inter Bold Italics" charset="1" panose="020B0802030000000004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28099" y="1539161"/>
            <a:ext cx="7719139" cy="77191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96960" y="1539161"/>
            <a:ext cx="7719139" cy="771913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6630" y="6009010"/>
            <a:ext cx="2469284" cy="4409435"/>
          </a:xfrm>
          <a:custGeom>
            <a:avLst/>
            <a:gdLst/>
            <a:ahLst/>
            <a:cxnLst/>
            <a:rect r="r" b="b" t="t" l="l"/>
            <a:pathLst>
              <a:path h="4409435" w="2469284">
                <a:moveTo>
                  <a:pt x="0" y="0"/>
                </a:moveTo>
                <a:lnTo>
                  <a:pt x="2469283" y="0"/>
                </a:lnTo>
                <a:lnTo>
                  <a:pt x="2469283" y="4409435"/>
                </a:lnTo>
                <a:lnTo>
                  <a:pt x="0" y="4409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082087" y="6009010"/>
            <a:ext cx="2469284" cy="4409435"/>
          </a:xfrm>
          <a:custGeom>
            <a:avLst/>
            <a:gdLst/>
            <a:ahLst/>
            <a:cxnLst/>
            <a:rect r="r" b="b" t="t" l="l"/>
            <a:pathLst>
              <a:path h="4409435" w="2469284">
                <a:moveTo>
                  <a:pt x="2469283" y="0"/>
                </a:moveTo>
                <a:lnTo>
                  <a:pt x="0" y="0"/>
                </a:lnTo>
                <a:lnTo>
                  <a:pt x="0" y="4409435"/>
                </a:lnTo>
                <a:lnTo>
                  <a:pt x="2469283" y="4409435"/>
                </a:lnTo>
                <a:lnTo>
                  <a:pt x="24692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30217" y="1013257"/>
            <a:ext cx="860074" cy="333578"/>
            <a:chOff x="0" y="0"/>
            <a:chExt cx="1146765" cy="44477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6397710" y="1028700"/>
            <a:ext cx="860074" cy="333578"/>
            <a:chOff x="0" y="0"/>
            <a:chExt cx="1146765" cy="44477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6202489" y="778424"/>
            <a:ext cx="5082272" cy="2573302"/>
          </a:xfrm>
          <a:custGeom>
            <a:avLst/>
            <a:gdLst/>
            <a:ahLst/>
            <a:cxnLst/>
            <a:rect r="r" b="b" t="t" l="l"/>
            <a:pathLst>
              <a:path h="2573302" w="5082272">
                <a:moveTo>
                  <a:pt x="0" y="0"/>
                </a:moveTo>
                <a:lnTo>
                  <a:pt x="5082272" y="0"/>
                </a:lnTo>
                <a:lnTo>
                  <a:pt x="5082272" y="2573302"/>
                </a:lnTo>
                <a:lnTo>
                  <a:pt x="0" y="257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620867" y="4635525"/>
            <a:ext cx="11046265" cy="200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NLP-1: Fundamentals</a:t>
            </a:r>
          </a:p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The Text Preprocessing Pipeline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58875" y="9210675"/>
            <a:ext cx="8370250" cy="341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  <a:r>
              <a:rPr lang="en-US" b="true" sz="1941" spc="582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SOUMYADEV SAHA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910045" y="3779726"/>
            <a:ext cx="7349255" cy="4005344"/>
          </a:xfrm>
          <a:custGeom>
            <a:avLst/>
            <a:gdLst/>
            <a:ahLst/>
            <a:cxnLst/>
            <a:rect r="r" b="b" t="t" l="l"/>
            <a:pathLst>
              <a:path h="4005344" w="7349255">
                <a:moveTo>
                  <a:pt x="0" y="0"/>
                </a:moveTo>
                <a:lnTo>
                  <a:pt x="7349255" y="0"/>
                </a:lnTo>
                <a:lnTo>
                  <a:pt x="7349255" y="4005344"/>
                </a:lnTo>
                <a:lnTo>
                  <a:pt x="0" y="4005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58737" y="1482600"/>
            <a:ext cx="15370526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Ambiguity Type 2: Syntactic Ambiguity 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(Structural Confusion)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741626"/>
            <a:ext cx="8115300" cy="456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When the structure of the sentence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lows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mu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iple gr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mmatical interpretations.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Classic </a:t>
            </a: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Example: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"I saw the m</a:t>
            </a:r>
            <a:r>
              <a:rPr lang="en-US" sz="19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with the telescope."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Interpretation A: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 used a telescope to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ee the man. (Telescope modifies "I saw").</a:t>
            </a: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Interpretation B: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 saw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man who was holding a telescope. (Telescope modifies "the man").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mpu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ter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rrectly,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it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ofte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 kn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 pr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 cont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xt.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268225" y="3779726"/>
            <a:ext cx="7991075" cy="4355136"/>
          </a:xfrm>
          <a:custGeom>
            <a:avLst/>
            <a:gdLst/>
            <a:ahLst/>
            <a:cxnLst/>
            <a:rect r="r" b="b" t="t" l="l"/>
            <a:pathLst>
              <a:path h="4355136" w="7991075">
                <a:moveTo>
                  <a:pt x="0" y="0"/>
                </a:moveTo>
                <a:lnTo>
                  <a:pt x="7991075" y="0"/>
                </a:lnTo>
                <a:lnTo>
                  <a:pt x="7991075" y="4355136"/>
                </a:lnTo>
                <a:lnTo>
                  <a:pt x="0" y="4355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58737" y="1482600"/>
            <a:ext cx="15370526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Ambiguity Types 3 &amp; 4: Meaning and Tone 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(Semantic &amp; Pragmatic Ambiguity)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741626"/>
            <a:ext cx="7687522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Semantic Ambiguity (Logic):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"The car hit the pole while it 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mov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ing."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mmatically, "it" cou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 to the c</a:t>
            </a:r>
            <a:r>
              <a:rPr lang="en-US" sz="19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or the pole. Humans use common se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hys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cs)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k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poles don't move. Computers lack this common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ense unless explicitly trained on it.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Pragmatic Ambiguity (Tone/Sarcasm):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Example: A movie review that says, "Y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h, 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see this movie if you enjoy watching paint dry for two hours."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basic sentiment model sees the word "enjoy"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migh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 classify it as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sitiv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e.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ompl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etely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misses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sarcastic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ntent.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rcasm detection rema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ins a maj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 research ar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790026" y="3538309"/>
            <a:ext cx="7469274" cy="4070754"/>
          </a:xfrm>
          <a:custGeom>
            <a:avLst/>
            <a:gdLst/>
            <a:ahLst/>
            <a:cxnLst/>
            <a:rect r="r" b="b" t="t" l="l"/>
            <a:pathLst>
              <a:path h="4070754" w="7469274">
                <a:moveTo>
                  <a:pt x="0" y="0"/>
                </a:moveTo>
                <a:lnTo>
                  <a:pt x="7469274" y="0"/>
                </a:lnTo>
                <a:lnTo>
                  <a:pt x="7469274" y="4070755"/>
                </a:lnTo>
                <a:lnTo>
                  <a:pt x="0" y="4070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070418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Data Fuel: Corpora and Annotation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500209"/>
            <a:ext cx="8426106" cy="599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Corpus (Plural: Corpora):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large, structured set of texts used for training NLP models.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Fe</a:t>
            </a:r>
            <a:r>
              <a:rPr lang="en-US" sz="1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atures of a Good Corpus: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b="true" sz="18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Ba</a:t>
            </a:r>
            <a:r>
              <a:rPr lang="en-US" b="true" sz="18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lanced: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Do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esn't favo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 one topic or viewpoint excessively (unless intended).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b="true" sz="18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Representative: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Accurately reflects the real-world language it's meant to model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(e.g., usi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ng medical journals for a medical bot, not Twitter).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Annot</a:t>
            </a:r>
            <a:r>
              <a:rPr lang="en-US" sz="1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ation (The Human Touch):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aw text isn't enough for supervised learning. Humans must add metadata (labels).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b="true" sz="18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Examples of Annotation: 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Tagging parts of speech (Noun, Verb), labeling sentiment (Positive/Negative), drawing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bounding boxes around entities (Person, Organization). This is expensive but crucial data.</a:t>
            </a:r>
          </a:p>
          <a:p>
            <a:pPr algn="just"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443691" y="3670617"/>
            <a:ext cx="8815609" cy="4804507"/>
          </a:xfrm>
          <a:custGeom>
            <a:avLst/>
            <a:gdLst/>
            <a:ahLst/>
            <a:cxnLst/>
            <a:rect r="r" b="b" t="t" l="l"/>
            <a:pathLst>
              <a:path h="4804507" w="8815609">
                <a:moveTo>
                  <a:pt x="0" y="0"/>
                </a:moveTo>
                <a:lnTo>
                  <a:pt x="8815609" y="0"/>
                </a:lnTo>
                <a:lnTo>
                  <a:pt x="8815609" y="4804507"/>
                </a:lnTo>
                <a:lnTo>
                  <a:pt x="0" y="480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070418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Importance of Context (A Cold War Tale)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632517"/>
            <a:ext cx="6871536" cy="456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Early machine translation attempts relied on direct di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ctio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ry-to-dictionary word swaps.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Experiment: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Translating the biblical phrase "The spirit is willing, but the flesh is weak" from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English 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nto Russian, and back to English.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Result: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"The vodka is good, but the meat is rotten."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Lesson: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Language is not a cipher where one word equals another exact 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ord in a different language. Meaning is derived from cultural and textual context.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590486" y="3670617"/>
            <a:ext cx="8668814" cy="4724503"/>
          </a:xfrm>
          <a:custGeom>
            <a:avLst/>
            <a:gdLst/>
            <a:ahLst/>
            <a:cxnLst/>
            <a:rect r="r" b="b" t="t" l="l"/>
            <a:pathLst>
              <a:path h="4724503" w="8668814">
                <a:moveTo>
                  <a:pt x="0" y="0"/>
                </a:moveTo>
                <a:lnTo>
                  <a:pt x="8668814" y="0"/>
                </a:lnTo>
                <a:lnTo>
                  <a:pt x="8668814" y="4724503"/>
                </a:lnTo>
                <a:lnTo>
                  <a:pt x="0" y="4724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070418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NLP Pipeline: From Raw Text to Clean 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632517"/>
            <a:ext cx="6993759" cy="527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Before we can do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ny AI or Mat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m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clean the mess. This is 80% of an NLP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engineer's job.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S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tandard Steps: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Noise Removal/Cleaning: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Getting rid of HTML, emojis, technical junk.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Tok</a:t>
            </a: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enization: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Chopping text into units.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Stop Word Removal: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Removing low-information filler words.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Normalization: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Standardizing 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ords to their roots (Stemming/Lemmatization).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Goal: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Reduce the complexity of the vocabulary while keeping the meaning.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144000" y="3676675"/>
            <a:ext cx="8115300" cy="4422838"/>
          </a:xfrm>
          <a:custGeom>
            <a:avLst/>
            <a:gdLst/>
            <a:ahLst/>
            <a:cxnLst/>
            <a:rect r="r" b="b" t="t" l="l"/>
            <a:pathLst>
              <a:path h="4422838" w="8115300">
                <a:moveTo>
                  <a:pt x="0" y="0"/>
                </a:moveTo>
                <a:lnTo>
                  <a:pt x="8115300" y="0"/>
                </a:lnTo>
                <a:lnTo>
                  <a:pt x="8115300" y="4422839"/>
                </a:lnTo>
                <a:lnTo>
                  <a:pt x="0" y="4422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060893"/>
            <a:ext cx="15533975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Janitor of NLP: Regular Expressions (Regex) [Step 1]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632517"/>
            <a:ext cx="7503019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is Regex?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powerful language for defining search patt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erns. In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ead of searching for literal text, you search for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types of text.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hy use i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t?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zing, you need to strip out 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guage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data.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Common Regex Patterns: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\</a:t>
            </a:r>
            <a:r>
              <a:rPr lang="en-US" b="true" sz="1999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d</a:t>
            </a:r>
            <a:r>
              <a:rPr lang="en-US" sz="1999">
                <a:solidFill>
                  <a:srgbClr val="FF5A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= Any digit (0-9)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\w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= Any word character (letters, numbers, undersc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ore)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\s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= Whitespace (space, tab, newline)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.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= Any character at all.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+</a:t>
            </a:r>
            <a:r>
              <a:rPr lang="en-US" b="true" sz="1999" i="true">
                <a:solidFill>
                  <a:srgbClr val="FF5A5A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= One or more times. * = Zero or more times.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794683" y="3445892"/>
            <a:ext cx="7464617" cy="4068216"/>
          </a:xfrm>
          <a:custGeom>
            <a:avLst/>
            <a:gdLst/>
            <a:ahLst/>
            <a:cxnLst/>
            <a:rect r="r" b="b" t="t" l="l"/>
            <a:pathLst>
              <a:path h="4068216" w="7464617">
                <a:moveTo>
                  <a:pt x="0" y="0"/>
                </a:moveTo>
                <a:lnTo>
                  <a:pt x="7464617" y="0"/>
                </a:lnTo>
                <a:lnTo>
                  <a:pt x="7464617" y="4068216"/>
                </a:lnTo>
                <a:lnTo>
                  <a:pt x="0" y="406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60893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Regex Examples in 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632517"/>
            <a:ext cx="8426106" cy="497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Goal: Remove email addresses for privacy.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Pattern: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[a-zA-Z0-9._%+-]+@[a-zA-Z0-9.-]+\.[a-zA-Z]{2,}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Explanation: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Looks for characters, then an "@" symbol, then domain name characters,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then a dot, then a 2+ let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ex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ension 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ike ".com".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Goal: Remove HTML tags from web scr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ed data.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Pattern: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&lt;.*?&gt;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Explanation: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Fin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opening bracket &lt;,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match any character . until 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hit the first closing bracket &gt;.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Goal: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Find phone numbers formatted like 555-1234.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Pattern: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\d{3}-\d{4}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892436" y="3670617"/>
            <a:ext cx="7366864" cy="4014941"/>
          </a:xfrm>
          <a:custGeom>
            <a:avLst/>
            <a:gdLst/>
            <a:ahLst/>
            <a:cxnLst/>
            <a:rect r="r" b="b" t="t" l="l"/>
            <a:pathLst>
              <a:path h="4014941" w="7366864">
                <a:moveTo>
                  <a:pt x="0" y="0"/>
                </a:moveTo>
                <a:lnTo>
                  <a:pt x="7366864" y="0"/>
                </a:lnTo>
                <a:lnTo>
                  <a:pt x="7366864" y="4014941"/>
                </a:lnTo>
                <a:lnTo>
                  <a:pt x="0" y="401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60893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Tokenization: Breaking Down the Wall of Text [Step 2]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632517"/>
            <a:ext cx="8426106" cy="540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Definition: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process of segmenting text into smaller units 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lled 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ok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Why?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 cannot process a whole paragraph at once. They process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sequence by sequence.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Challeng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Punctuation: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Input: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"Mr. O'Neil sa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id, 'Hello!'"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 n</a:t>
            </a: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aive split by space gives: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["Mr.", "O'Neil", "said,", "'Hello!'"]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-&gt; Notice the 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att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ach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 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ctu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ation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marks. This is ba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 sm</a:t>
            </a: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art</a:t>
            </a: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tokenizer gives: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["Mr.", "O'Neil", "said",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 ",",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 "'", "Hello", "!", "'"]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-&gt; Punctuati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marks become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their own tokens because they carry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mean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ing (e.g., emphasis, pauses, end of 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hough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685971" y="3651567"/>
            <a:ext cx="7573329" cy="4127464"/>
          </a:xfrm>
          <a:custGeom>
            <a:avLst/>
            <a:gdLst/>
            <a:ahLst/>
            <a:cxnLst/>
            <a:rect r="r" b="b" t="t" l="l"/>
            <a:pathLst>
              <a:path h="4127464" w="7573329">
                <a:moveTo>
                  <a:pt x="0" y="0"/>
                </a:moveTo>
                <a:lnTo>
                  <a:pt x="7573329" y="0"/>
                </a:lnTo>
                <a:lnTo>
                  <a:pt x="7573329" y="4127464"/>
                </a:lnTo>
                <a:lnTo>
                  <a:pt x="0" y="412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60893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Different Ways to Chop - Types of Tokenization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632517"/>
            <a:ext cx="8115300" cy="529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 Word Tokenization: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Splitting text into individu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 words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 most common approach for basic NLP.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 Sentence Tokenization: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Splitting paragraphs into individual sentences based on periods,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question marks, and exclamation poi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nts. 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asks like document summa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 Sub-word Tokeniz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ation (Adv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anc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d):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Used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modern models like BERT an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 GPT.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Idea: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Break 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words into meaningful chunks.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Example: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"unbelievably" -&gt; ["un",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 "#believ",</a:t>
            </a:r>
            <a:r>
              <a:rPr lang="en-US" b="true" sz="20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 "#ably"].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Benefit: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Hel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 understa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componen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ts of new words it hasn't seen before by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recogniz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ing prefixes and suffixes.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3382645"/>
            <a:ext cx="9475296" cy="5708866"/>
          </a:xfrm>
          <a:custGeom>
            <a:avLst/>
            <a:gdLst/>
            <a:ahLst/>
            <a:cxnLst/>
            <a:rect r="r" b="b" t="t" l="l"/>
            <a:pathLst>
              <a:path h="5708866" w="9475296">
                <a:moveTo>
                  <a:pt x="0" y="0"/>
                </a:moveTo>
                <a:lnTo>
                  <a:pt x="9475296" y="0"/>
                </a:lnTo>
                <a:lnTo>
                  <a:pt x="9475296" y="5708866"/>
                </a:lnTo>
                <a:lnTo>
                  <a:pt x="0" y="5708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83589" y="4843139"/>
            <a:ext cx="6175711" cy="1706742"/>
          </a:xfrm>
          <a:custGeom>
            <a:avLst/>
            <a:gdLst/>
            <a:ahLst/>
            <a:cxnLst/>
            <a:rect r="r" b="b" t="t" l="l"/>
            <a:pathLst>
              <a:path h="1706742" w="6175711">
                <a:moveTo>
                  <a:pt x="0" y="0"/>
                </a:moveTo>
                <a:lnTo>
                  <a:pt x="6175711" y="0"/>
                </a:lnTo>
                <a:lnTo>
                  <a:pt x="6175711" y="1706742"/>
                </a:lnTo>
                <a:lnTo>
                  <a:pt x="0" y="1706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060893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Hands-on: Tokenization in Python with NLTK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67843" y="5022415"/>
            <a:ext cx="5007204" cy="106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7"/>
              </a:lnSpc>
              <a:spcBef>
                <a:spcPct val="0"/>
              </a:spcBef>
            </a:pP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We </a:t>
            </a: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use libraries like </a:t>
            </a:r>
            <a:r>
              <a:rPr lang="en-US" b="true" sz="2033">
                <a:solidFill>
                  <a:srgbClr val="1E1F1F"/>
                </a:solidFill>
                <a:latin typeface="Inter Bold"/>
                <a:ea typeface="Inter Bold"/>
                <a:cs typeface="Inter Bold"/>
                <a:sym typeface="Inter Bold"/>
              </a:rPr>
              <a:t>NLTK (Natural Language Toolkit)</a:t>
            </a: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 or </a:t>
            </a:r>
            <a:r>
              <a:rPr lang="en-US" b="true" sz="2033">
                <a:solidFill>
                  <a:srgbClr val="1E1F1F"/>
                </a:solidFill>
                <a:latin typeface="Inter Bold"/>
                <a:ea typeface="Inter Bold"/>
                <a:cs typeface="Inter Bold"/>
                <a:sym typeface="Inter Bold"/>
              </a:rPr>
              <a:t>SpaCy </a:t>
            </a: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to do this efficiently.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5333" y="1878555"/>
            <a:ext cx="160573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Today’s Roadmap: From Chaos to Structure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14717"/>
            <a:ext cx="7183695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Defining the Field: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is NLP? The crucial difference between Understanding (NLU) and Generation (NLG).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Historical Context: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How we moved from </a:t>
            </a:r>
            <a:r>
              <a:rPr lang="en-US" sz="19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rigid grammar rules -&gt; statistical probability -&gt; modern Deep Learning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Core Bottleneck: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Ambiguity. Why computers struggle with sarcasm, double meanings, and complex sentence structures.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Data Fuel: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Defining a "Corpus," data sourcing, and the importance of annotation.</a:t>
            </a:r>
          </a:p>
          <a:p>
            <a:pPr algn="just" marL="431799" indent="-215899" lvl="1">
              <a:lnSpc>
                <a:spcPts val="2799"/>
              </a:lnSpc>
              <a:spcBef>
                <a:spcPct val="0"/>
              </a:spcBef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Preprocessing Pipeline (Hands-on logic):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step-by-step factory line of converting raw text into clean data: Cleaning, Tokenization, Stop Word Removal, and Normalization (Stemming vs. Lemmatization).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489772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8988729" y="3552817"/>
            <a:ext cx="8183939" cy="4460247"/>
          </a:xfrm>
          <a:custGeom>
            <a:avLst/>
            <a:gdLst/>
            <a:ahLst/>
            <a:cxnLst/>
            <a:rect r="r" b="b" t="t" l="l"/>
            <a:pathLst>
              <a:path h="4460247" w="8183939">
                <a:moveTo>
                  <a:pt x="0" y="0"/>
                </a:moveTo>
                <a:lnTo>
                  <a:pt x="8183938" y="0"/>
                </a:lnTo>
                <a:lnTo>
                  <a:pt x="8183938" y="4460247"/>
                </a:lnTo>
                <a:lnTo>
                  <a:pt x="0" y="446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828416" y="3503511"/>
            <a:ext cx="7430884" cy="4049832"/>
          </a:xfrm>
          <a:custGeom>
            <a:avLst/>
            <a:gdLst/>
            <a:ahLst/>
            <a:cxnLst/>
            <a:rect r="r" b="b" t="t" l="l"/>
            <a:pathLst>
              <a:path h="4049832" w="7430884">
                <a:moveTo>
                  <a:pt x="0" y="0"/>
                </a:moveTo>
                <a:lnTo>
                  <a:pt x="7430884" y="0"/>
                </a:lnTo>
                <a:lnTo>
                  <a:pt x="7430884" y="4049832"/>
                </a:lnTo>
                <a:lnTo>
                  <a:pt x="0" y="4049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Stop Words: Filtering out the Noise [Step 3]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465411"/>
            <a:ext cx="8115300" cy="56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Definition: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High-frequency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words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hat carry very little unique semantic meaning in a specific context.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Examples (English):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 b="true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"the", "is",</a:t>
            </a:r>
            <a:r>
              <a:rPr lang="en-US" b="true" sz="1999">
                <a:solidFill>
                  <a:srgbClr val="FF5A5A"/>
                </a:solidFill>
                <a:latin typeface="Inter Bold"/>
                <a:ea typeface="Inter Bold"/>
                <a:cs typeface="Inter Bold"/>
                <a:sym typeface="Inter Bold"/>
              </a:rPr>
              <a:t> "at", "which", "on", "a", "an", "and".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Logic (Zipf'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 L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aw):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any language, a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ny number of words make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up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massive 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ercentage of all text use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d. Th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word "the" accounts for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oughly 7% of all English speech.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re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ov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m?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Effic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ie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nc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ces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 the dataset signific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making trai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ng fas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Focus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Allow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tatistical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models to focus 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rare, meaning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ful keywords (e.g., in a document about "Quantum Physics,"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word "Qua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ntum" is important; "the" is not).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883043" y="3501498"/>
            <a:ext cx="8376257" cy="4565060"/>
          </a:xfrm>
          <a:custGeom>
            <a:avLst/>
            <a:gdLst/>
            <a:ahLst/>
            <a:cxnLst/>
            <a:rect r="r" b="b" t="t" l="l"/>
            <a:pathLst>
              <a:path h="4565060" w="8376257">
                <a:moveTo>
                  <a:pt x="0" y="0"/>
                </a:moveTo>
                <a:lnTo>
                  <a:pt x="8376257" y="0"/>
                </a:lnTo>
                <a:lnTo>
                  <a:pt x="8376257" y="4565060"/>
                </a:lnTo>
                <a:lnTo>
                  <a:pt x="0" y="456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When NOT to Remove Stop Words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465411"/>
            <a:ext cx="7402336" cy="56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Context is King.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Stop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word removal is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no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 a universal rule.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Case Study 1: Sentiment Analysis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Sentence: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mov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d.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If</a:t>
            </a: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"not" i</a:t>
            </a: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s in</a:t>
            </a: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your stop word list and you remove i</a:t>
            </a: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"Th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movie was go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od."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Result: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You just completel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ipp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sent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iment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from negative to positive. Disas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tudy 2: Specific Phrases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Phrase: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be or not to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be."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After stop word removal: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[empty string].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Rule o</a:t>
            </a: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f Thumb: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Remove them for search engines or topic modeling. Keep them for sophistica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ted tasks involving nua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nced meaning or sentiment.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320544" y="3501498"/>
            <a:ext cx="8938756" cy="4871622"/>
          </a:xfrm>
          <a:custGeom>
            <a:avLst/>
            <a:gdLst/>
            <a:ahLst/>
            <a:cxnLst/>
            <a:rect r="r" b="b" t="t" l="l"/>
            <a:pathLst>
              <a:path h="4871622" w="8938756">
                <a:moveTo>
                  <a:pt x="0" y="0"/>
                </a:moveTo>
                <a:lnTo>
                  <a:pt x="8938756" y="0"/>
                </a:lnTo>
                <a:lnTo>
                  <a:pt x="8938756" y="4871621"/>
                </a:lnTo>
                <a:lnTo>
                  <a:pt x="0" y="4871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Text Normalization: Standardizing the Vocabulary [Step 4]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465411"/>
            <a:ext cx="6913447" cy="56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Problem: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Computers are lite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ral.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computer, these are four completely distinct strings: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"ru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"ru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ning"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"ran"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"runs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he G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oal: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wan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mach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stand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all represen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same base 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 "moving quickl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 on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t."</a:t>
            </a: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Solut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ion: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onvert vari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tions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 a word into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le, standardize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orm.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Two Methods: </a:t>
            </a:r>
            <a:r>
              <a:rPr lang="en-US" sz="19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Stemming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(The brute-force method) vs. </a:t>
            </a:r>
            <a:r>
              <a:rPr lang="en-US" sz="19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Lemmatiza</a:t>
            </a:r>
            <a:r>
              <a:rPr lang="en-US" sz="19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tion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(Th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linguistic method).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810234" y="3461817"/>
            <a:ext cx="8449066" cy="4604741"/>
          </a:xfrm>
          <a:custGeom>
            <a:avLst/>
            <a:gdLst/>
            <a:ahLst/>
            <a:cxnLst/>
            <a:rect r="r" b="b" t="t" l="l"/>
            <a:pathLst>
              <a:path h="4604741" w="8449066">
                <a:moveTo>
                  <a:pt x="0" y="0"/>
                </a:moveTo>
                <a:lnTo>
                  <a:pt x="8449066" y="0"/>
                </a:lnTo>
                <a:lnTo>
                  <a:pt x="8449066" y="4604741"/>
                </a:lnTo>
                <a:lnTo>
                  <a:pt x="0" y="4604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Method 1 : Stemming - The Heuristic Approach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465411"/>
            <a:ext cx="7015299" cy="56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it works: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crude, rule-b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ased pr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ocess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that chops off the ends of words (suffixes) in the hope of achieving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 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oal correctly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mos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 of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e.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It does NOT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 a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dictiona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ry.</a:t>
            </a: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Popul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 Algori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thm: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Po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rter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em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mer.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Examples: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orking" -&gt; "Work" (Success)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"Cats"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-&gt;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"Ca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t" (Success)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"Un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versities" -&gt; "Univers" (Fail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 "U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niv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ers" is not a real 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ord).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Pros: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fast 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omputationally.</a:t>
            </a: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Cons: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Often produces non-words; ca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 b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overly aggressive (over-stemming).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083589" y="4843139"/>
            <a:ext cx="6175711" cy="1706742"/>
          </a:xfrm>
          <a:custGeom>
            <a:avLst/>
            <a:gdLst/>
            <a:ahLst/>
            <a:cxnLst/>
            <a:rect r="r" b="b" t="t" l="l"/>
            <a:pathLst>
              <a:path h="1706742" w="6175711">
                <a:moveTo>
                  <a:pt x="0" y="0"/>
                </a:moveTo>
                <a:lnTo>
                  <a:pt x="6175711" y="0"/>
                </a:lnTo>
                <a:lnTo>
                  <a:pt x="6175711" y="1706742"/>
                </a:lnTo>
                <a:lnTo>
                  <a:pt x="0" y="170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3730945"/>
            <a:ext cx="9861805" cy="5004866"/>
          </a:xfrm>
          <a:custGeom>
            <a:avLst/>
            <a:gdLst/>
            <a:ahLst/>
            <a:cxnLst/>
            <a:rect r="r" b="b" t="t" l="l"/>
            <a:pathLst>
              <a:path h="5004866" w="9861805">
                <a:moveTo>
                  <a:pt x="0" y="0"/>
                </a:moveTo>
                <a:lnTo>
                  <a:pt x="9861805" y="0"/>
                </a:lnTo>
                <a:lnTo>
                  <a:pt x="9861805" y="5004866"/>
                </a:lnTo>
                <a:lnTo>
                  <a:pt x="0" y="500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060893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Hands-on: Stemming Code Example (NLTK)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67843" y="5022415"/>
            <a:ext cx="5161421" cy="106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7"/>
              </a:lnSpc>
              <a:spcBef>
                <a:spcPct val="0"/>
              </a:spcBef>
            </a:pP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Ob</a:t>
            </a: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serve how it handles different variations, sometimes producing fragments.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3501498"/>
            <a:ext cx="7791870" cy="4246569"/>
          </a:xfrm>
          <a:custGeom>
            <a:avLst/>
            <a:gdLst/>
            <a:ahLst/>
            <a:cxnLst/>
            <a:rect r="r" b="b" t="t" l="l"/>
            <a:pathLst>
              <a:path h="4246569" w="7791870">
                <a:moveTo>
                  <a:pt x="0" y="0"/>
                </a:moveTo>
                <a:lnTo>
                  <a:pt x="7791870" y="0"/>
                </a:lnTo>
                <a:lnTo>
                  <a:pt x="7791870" y="4246569"/>
                </a:lnTo>
                <a:lnTo>
                  <a:pt x="0" y="4246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Method 2 : Lemmatization - The Linguistic Approach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3463398"/>
            <a:ext cx="8115300" cy="527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it works: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 organized, principle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 appr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oach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that uses a vocabulary and morphological analysis of words. It aims to return the Lemma—the base or dictionary form of a word.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Crucial Requirement: Part of Sp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eech (POS) Tagging.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lemmatize correctly, the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model needs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know if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ord is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used as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noun, verb, 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adjectiv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Examples: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"Am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", "Are", "Is"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-&gt;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Lemma: "Be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 (Stemming cannot do this).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"B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etter" -&gt; Lemma: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"Good" (Stemming would just return "Bette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r").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"Running"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(V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erb)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-&gt; "R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un". "Running" (Noun, as in "The runni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ng of th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bulls") -&gt; "Running".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328034" y="4904250"/>
            <a:ext cx="6175711" cy="1706742"/>
          </a:xfrm>
          <a:custGeom>
            <a:avLst/>
            <a:gdLst/>
            <a:ahLst/>
            <a:cxnLst/>
            <a:rect r="r" b="b" t="t" l="l"/>
            <a:pathLst>
              <a:path h="1706742" w="6175711">
                <a:moveTo>
                  <a:pt x="0" y="0"/>
                </a:moveTo>
                <a:lnTo>
                  <a:pt x="6175711" y="0"/>
                </a:lnTo>
                <a:lnTo>
                  <a:pt x="6175711" y="1706742"/>
                </a:lnTo>
                <a:lnTo>
                  <a:pt x="0" y="170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3601385"/>
            <a:ext cx="9817742" cy="5656915"/>
          </a:xfrm>
          <a:custGeom>
            <a:avLst/>
            <a:gdLst/>
            <a:ahLst/>
            <a:cxnLst/>
            <a:rect r="r" b="b" t="t" l="l"/>
            <a:pathLst>
              <a:path h="5656915" w="9817742">
                <a:moveTo>
                  <a:pt x="0" y="0"/>
                </a:moveTo>
                <a:lnTo>
                  <a:pt x="9817742" y="0"/>
                </a:lnTo>
                <a:lnTo>
                  <a:pt x="9817742" y="5656915"/>
                </a:lnTo>
                <a:lnTo>
                  <a:pt x="0" y="5656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0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060893"/>
            <a:ext cx="15370526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Hands-on: Lemmatization Code Example (NLTK)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35179" y="5095875"/>
            <a:ext cx="5161421" cy="106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7"/>
              </a:lnSpc>
              <a:spcBef>
                <a:spcPct val="0"/>
              </a:spcBef>
            </a:pP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Notic</a:t>
            </a:r>
            <a:r>
              <a:rPr lang="en-US" b="true" sz="2033">
                <a:solidFill>
                  <a:srgbClr val="1E1F1F"/>
                </a:solidFill>
                <a:latin typeface="Inter Medium"/>
                <a:ea typeface="Inter Medium"/>
                <a:cs typeface="Inter Medium"/>
                <a:sym typeface="Inter Medium"/>
              </a:rPr>
              <a:t>e the importance of telling the lemmatizer the "Part of Speech" (pos parameter).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aphicFrame>
        <p:nvGraphicFramePr>
          <p:cNvPr name="Object 15" id="15"/>
          <p:cNvGraphicFramePr/>
          <p:nvPr/>
        </p:nvGraphicFramePr>
        <p:xfrm>
          <a:off x="1412871" y="3254444"/>
          <a:ext cx="5657850" cy="3771900"/>
        </p:xfrm>
        <a:graphic>
          <a:graphicData uri="http://schemas.openxmlformats.org/presentationml/2006/ole">
            <p:oleObj imgW="6781800" imgH="4902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1028700" y="1863794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Final Showdown: Stemming vs. Lemmatization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26181" y="3682026"/>
            <a:ext cx="6175711" cy="1706742"/>
            <a:chOff x="0" y="0"/>
            <a:chExt cx="8234281" cy="22756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34281" cy="2275656"/>
            </a:xfrm>
            <a:custGeom>
              <a:avLst/>
              <a:gdLst/>
              <a:ahLst/>
              <a:cxnLst/>
              <a:rect r="r" b="b" t="t" l="l"/>
              <a:pathLst>
                <a:path h="2275656" w="8234281">
                  <a:moveTo>
                    <a:pt x="0" y="0"/>
                  </a:moveTo>
                  <a:lnTo>
                    <a:pt x="8234281" y="0"/>
                  </a:lnTo>
                  <a:lnTo>
                    <a:pt x="8234281" y="2275656"/>
                  </a:lnTo>
                  <a:lnTo>
                    <a:pt x="0" y="2275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676193" y="271375"/>
              <a:ext cx="6881894" cy="1407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7"/>
                </a:lnSpc>
                <a:spcBef>
                  <a:spcPct val="0"/>
                </a:spcBef>
              </a:pP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If you input</a:t>
              </a: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the sentence </a:t>
              </a:r>
              <a:r>
                <a:rPr lang="en-US" b="true" sz="2033">
                  <a:solidFill>
                    <a:srgbClr val="1E1F1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"I am </a:t>
              </a:r>
              <a:r>
                <a:rPr lang="en-US" b="true" sz="2033" u="sng">
                  <a:solidFill>
                    <a:srgbClr val="1E1F1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flying</a:t>
              </a:r>
              <a:r>
                <a:rPr lang="en-US" b="true" sz="2033">
                  <a:solidFill>
                    <a:srgbClr val="1E1F1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to New York"</a:t>
              </a: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, a stemmer might reduce </a:t>
              </a:r>
              <a:r>
                <a:rPr lang="en-US" b="true" sz="2033">
                  <a:solidFill>
                    <a:srgbClr val="1E1F1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"flying"</a:t>
              </a: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to </a:t>
              </a:r>
              <a:r>
                <a:rPr lang="en-US" b="true" sz="2033">
                  <a:solidFill>
                    <a:srgbClr val="1E1F1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"fly".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2468" y="6122193"/>
            <a:ext cx="7766832" cy="2146470"/>
            <a:chOff x="0" y="0"/>
            <a:chExt cx="10355776" cy="28619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55776" cy="2861960"/>
            </a:xfrm>
            <a:custGeom>
              <a:avLst/>
              <a:gdLst/>
              <a:ahLst/>
              <a:cxnLst/>
              <a:rect r="r" b="b" t="t" l="l"/>
              <a:pathLst>
                <a:path h="2861960" w="10355776">
                  <a:moveTo>
                    <a:pt x="0" y="0"/>
                  </a:moveTo>
                  <a:lnTo>
                    <a:pt x="10355776" y="0"/>
                  </a:lnTo>
                  <a:lnTo>
                    <a:pt x="10355776" y="2861960"/>
                  </a:lnTo>
                  <a:lnTo>
                    <a:pt x="0" y="286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003607" y="213423"/>
              <a:ext cx="8348563" cy="1883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7"/>
                </a:lnSpc>
                <a:spcBef>
                  <a:spcPct val="0"/>
                </a:spcBef>
              </a:pP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The computer now thinks you</a:t>
              </a: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are an insect (a fly), rather than a human performing the action of flying. Lemmatization prevents this error by understanding the verb context.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3501498"/>
            <a:ext cx="7450697" cy="4967131"/>
          </a:xfrm>
          <a:custGeom>
            <a:avLst/>
            <a:gdLst/>
            <a:ahLst/>
            <a:cxnLst/>
            <a:rect r="r" b="b" t="t" l="l"/>
            <a:pathLst>
              <a:path h="4967131" w="7450697">
                <a:moveTo>
                  <a:pt x="0" y="0"/>
                </a:moveTo>
                <a:lnTo>
                  <a:pt x="7450697" y="0"/>
                </a:lnTo>
                <a:lnTo>
                  <a:pt x="7450697" y="4967131"/>
                </a:lnTo>
                <a:lnTo>
                  <a:pt x="0" y="4967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Stemming Gone wrong : When lack of context fails...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3501498"/>
            <a:ext cx="7973347" cy="4345474"/>
          </a:xfrm>
          <a:custGeom>
            <a:avLst/>
            <a:gdLst/>
            <a:ahLst/>
            <a:cxnLst/>
            <a:rect r="r" b="b" t="t" l="l"/>
            <a:pathLst>
              <a:path h="4345474" w="7973347">
                <a:moveTo>
                  <a:pt x="0" y="0"/>
                </a:moveTo>
                <a:lnTo>
                  <a:pt x="7973347" y="0"/>
                </a:lnTo>
                <a:lnTo>
                  <a:pt x="7973347" y="4345474"/>
                </a:lnTo>
                <a:lnTo>
                  <a:pt x="0" y="4345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Output of Preprocessing: The Vocabulary [Final Step]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29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54806" y="3463398"/>
            <a:ext cx="7804494" cy="597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Once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text is cleaned, tokenized, normalized, and stop words removed, you are left with a list of clean tokens.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Vocabulary (Vocab):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set of all unique words 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emaining in 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our entire corpus.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Indexing: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ridge to Day 2. 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assign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unique integer ID to every wo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 in th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vocabulary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apple" -&gt; ID: 45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run"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-&gt;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ID: 12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"data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 -&gt; ID: 88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OOV Problem: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Words that appear in real-world use but were not in your 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ning vocabulary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called "O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ut of Vocabulary" (OOV) words. Handling them is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major cha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llenge in NLP.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53794" y="3534818"/>
            <a:ext cx="6805506" cy="4389551"/>
          </a:xfrm>
          <a:custGeom>
            <a:avLst/>
            <a:gdLst/>
            <a:ahLst/>
            <a:cxnLst/>
            <a:rect r="r" b="b" t="t" l="l"/>
            <a:pathLst>
              <a:path h="4389551" w="6805506">
                <a:moveTo>
                  <a:pt x="0" y="0"/>
                </a:moveTo>
                <a:lnTo>
                  <a:pt x="6805506" y="0"/>
                </a:lnTo>
                <a:lnTo>
                  <a:pt x="6805506" y="4389552"/>
                </a:lnTo>
                <a:lnTo>
                  <a:pt x="0" y="438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1075"/>
            <a:ext cx="436809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 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7012" y="1858951"/>
            <a:ext cx="1553397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Natural Language Processing (NLP) Defined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87193"/>
            <a:ext cx="8782387" cy="482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Formal Definition: 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branch of Artificial Intelligence concerned with giving computers the ability to understand text and spoken words in much the same way human beings can.</a:t>
            </a:r>
          </a:p>
          <a:p>
            <a:pPr algn="just">
              <a:lnSpc>
                <a:spcPts val="2939"/>
              </a:lnSpc>
            </a:pP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Shift in Computing: 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Traditional computing deals with structured data (tables, spreadsheets, database numbers). NLP deals with unstructured data (emails, tweets, PDFs, medical records).</a:t>
            </a:r>
          </a:p>
          <a:p>
            <a:pPr algn="just">
              <a:lnSpc>
                <a:spcPts val="2939"/>
              </a:lnSpc>
            </a:pP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Goal: </a:t>
            </a: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convert messy, unstructured human language into numerical representations that mathematical models can process to extract meaning, intent, or sentiment.</a:t>
            </a:r>
          </a:p>
          <a:p>
            <a:pPr algn="just">
              <a:lnSpc>
                <a:spcPts val="293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45219" y="3277423"/>
            <a:ext cx="8609587" cy="4692225"/>
          </a:xfrm>
          <a:custGeom>
            <a:avLst/>
            <a:gdLst/>
            <a:ahLst/>
            <a:cxnLst/>
            <a:rect r="r" b="b" t="t" l="l"/>
            <a:pathLst>
              <a:path h="4692225" w="8609587">
                <a:moveTo>
                  <a:pt x="0" y="0"/>
                </a:moveTo>
                <a:lnTo>
                  <a:pt x="8609587" y="0"/>
                </a:lnTo>
                <a:lnTo>
                  <a:pt x="8609587" y="4692225"/>
                </a:lnTo>
                <a:lnTo>
                  <a:pt x="0" y="4692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Let's review what we covered today.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18075" y="3239323"/>
            <a:ext cx="7341225" cy="56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NLP Defined: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bridge between human ambiguity and machine logic. NLU (Understanding) + NLG (Generation).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Ch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allenge: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Am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 (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Lexi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l,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Syntactic, Semantic, Prag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matic) is why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this field is difficult.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Pip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el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ine: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Raw text is useless. W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must cle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 it.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Regex: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 patte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n-bas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ed cleaning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Tok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niz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ati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Splitting text into meaningful units (words/sentences).</a:t>
            </a: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Stop Words: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Remov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ng high-frequency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nois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(with ca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ution!).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Normalization: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Reducing word variations using Stemming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(fast/crude) or Lemmat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ization (slow/accurate).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11351" y="4726622"/>
            <a:ext cx="6175711" cy="1706742"/>
            <a:chOff x="0" y="0"/>
            <a:chExt cx="8234281" cy="22756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34281" cy="2275656"/>
            </a:xfrm>
            <a:custGeom>
              <a:avLst/>
              <a:gdLst/>
              <a:ahLst/>
              <a:cxnLst/>
              <a:rect r="r" b="b" t="t" l="l"/>
              <a:pathLst>
                <a:path h="2275656" w="8234281">
                  <a:moveTo>
                    <a:pt x="0" y="0"/>
                  </a:moveTo>
                  <a:lnTo>
                    <a:pt x="8234281" y="0"/>
                  </a:lnTo>
                  <a:lnTo>
                    <a:pt x="8234281" y="2275656"/>
                  </a:lnTo>
                  <a:lnTo>
                    <a:pt x="0" y="2275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676193" y="208141"/>
              <a:ext cx="6881894" cy="1407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7"/>
                </a:lnSpc>
                <a:spcBef>
                  <a:spcPct val="0"/>
                </a:spcBef>
              </a:pP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Let's test our understanding of</a:t>
              </a: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the core concepts. Get ready </a:t>
              </a:r>
              <a:r>
                <a:rPr lang="en-US" b="true" sz="2033" u="none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f</a:t>
              </a: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or MCQs, mu</a:t>
              </a:r>
              <a:r>
                <a:rPr lang="en-US" b="true" sz="2033" u="none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l</a:t>
              </a: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t</a:t>
              </a:r>
              <a:r>
                <a:rPr lang="en-US" b="true" sz="2033" u="none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</a:t>
              </a: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ple-select questions, and practical scenarios.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3501498"/>
            <a:ext cx="8651588" cy="4715115"/>
          </a:xfrm>
          <a:custGeom>
            <a:avLst/>
            <a:gdLst/>
            <a:ahLst/>
            <a:cxnLst/>
            <a:rect r="r" b="b" t="t" l="l"/>
            <a:pathLst>
              <a:path h="4715115" w="8651588">
                <a:moveTo>
                  <a:pt x="0" y="0"/>
                </a:moveTo>
                <a:lnTo>
                  <a:pt x="8651588" y="0"/>
                </a:lnTo>
                <a:lnTo>
                  <a:pt x="8651588" y="4715115"/>
                </a:lnTo>
                <a:lnTo>
                  <a:pt x="0" y="4715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Knowledge Checkpoint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1 (Ambiguity Types)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24826" y="3775507"/>
            <a:ext cx="8257893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Question: Consider the sentenc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e: "Th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bat fle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out of the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cave." Whi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type of am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igu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ty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exists in this sentence, 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if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any?</a:t>
            </a:r>
          </a:p>
          <a:p>
            <a:pPr algn="just">
              <a:lnSpc>
                <a:spcPts val="3359"/>
              </a:lnSpc>
            </a:pP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A) Syn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tac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tic Ambiguity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B) Lexical Ambiguity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C) Pragmatic Ambigui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ty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D) No Amb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iguity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(Answer on next slide)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32404" y="3494107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B) Lexical Ambiguity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47296" y="3524541"/>
            <a:ext cx="8215379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B is correct: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word "bat" has multiple definitions. It could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a flying mammal, or it could be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wooden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club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used in base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ball.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word itself is ambiguous.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others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are wrong: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A)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Syn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tac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tic ambiguity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relates to sentence structure (like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"telescope" example). The structure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here is clear: Subject-Verb-Prepositional Phrase.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C) Pragmatic ambigui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ty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relates to tone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or sarcasm, wh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ich isn't present here.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2 (Tokenization Logic)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24826" y="3775507"/>
            <a:ext cx="8257893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Question: You are using a standard Word Tokenizer (like NLTK's default) on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follo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wing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string: "Wow! Th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at's in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edibly cool." How man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tokens will be gener</a:t>
            </a: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ated?</a:t>
            </a:r>
          </a:p>
          <a:p>
            <a:pPr algn="just">
              <a:lnSpc>
                <a:spcPts val="3359"/>
              </a:lnSpc>
            </a:pP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A) 4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B) 5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C) 6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D) 8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(Answer on next slide)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32404" y="3336722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0362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C) 6 Tokens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7708" y="3298622"/>
            <a:ext cx="9547517" cy="56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good tokenizer separates punctuation marks because they carry meaning. It also handles contractions smartly.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tokens would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likely b</a:t>
            </a: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e: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"Wow"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"!" (Punctuation is its own token)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"Th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at"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"'s" (Contraction split: 'That is')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"incredi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bly"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"cool."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(Sometimes the final period is separate, sometimes attached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depending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on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specif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ic tokenizer, but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NLTK default usually splits final punctuation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too, making it 7: cool, .. Let's assume 6 or 7 depending on the exact implementation, but 4 or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5 are definitely wrong as they ignore punctuation splitting). Self-correc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tion: NLTK defaul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word_tokenize would output: 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['Wow',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'!', 'That', "'s", 'incredibly', 'cool', '.']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ich is 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7 tokens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3 (Stemming vs Lemmatization)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1492" y="3463398"/>
            <a:ext cx="9467808" cy="466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Question: Select ALL statements that accurately describe the difference between Stemming and Lemmatization.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A) Stemm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ing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always results in a v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alid di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ct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ionary word.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B) Lemmatization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requires Part-of-Speech (POS) tags to be fully accur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ate.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C) Stemming is generally computationally faster than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lemmatization.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D) Lemmatization would convert the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word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"Better" into "Good".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(Answer on next slide)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336722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0362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B, C, and D are Correct.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87708" y="3431690"/>
            <a:ext cx="9547517" cy="518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 is False: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Stemming often produces fragm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ts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like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"univ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rs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unn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 is True: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kn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"r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unn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ng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sh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become "run" (verb) or stay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"running"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(noun),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lemma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tizer needs the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POS tag.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 is True: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Stemming is simple rule-based string chopping; Lemmatization involves compl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 dictionary lookups.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 is True: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Lemmatization understands irregular gramma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tical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forms; Stemming doe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 no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4 (Regex Practical)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1492" y="3463398"/>
            <a:ext cx="9467808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Question: You have the text: </a:t>
            </a:r>
            <a:r>
              <a:rPr lang="en-US" b="true" sz="2199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"Order ID: AB-991, AB-882, and BC-101."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You app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ly the Regex patt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ern: </a:t>
            </a:r>
            <a:r>
              <a:rPr lang="en-US" b="true" sz="21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[A-Z]{2}-\d+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Which of the follow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ing will be matched?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A) Only "AB-991"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B) "AB",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"BC"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C) "991", "882",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"101"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D)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"AB-991", "AB-882", "BC-101"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(Answer on next slide)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336722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0362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D) All three IDs.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39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87708" y="3431690"/>
            <a:ext cx="9547517" cy="47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Let's break down the pattern</a:t>
            </a: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2299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[A-Z]{2}-\d+: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[A-Z]{2}: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Matches exact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ly two upp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ercase letters c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ecutively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(e.g.,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AB, BC).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-: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tches a li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teral hyphen character.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\d+: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one or more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digits (e.g., 991, 882, 101).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Since all three order IDs in the text fit this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exact structure, all three w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ill be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found by the regex 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ngine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378564" y="3629042"/>
            <a:ext cx="6880736" cy="3750001"/>
          </a:xfrm>
          <a:custGeom>
            <a:avLst/>
            <a:gdLst/>
            <a:ahLst/>
            <a:cxnLst/>
            <a:rect r="r" b="b" t="t" l="l"/>
            <a:pathLst>
              <a:path h="3750001" w="6880736">
                <a:moveTo>
                  <a:pt x="0" y="0"/>
                </a:moveTo>
                <a:lnTo>
                  <a:pt x="6880736" y="0"/>
                </a:lnTo>
                <a:lnTo>
                  <a:pt x="6880736" y="3750001"/>
                </a:lnTo>
                <a:lnTo>
                  <a:pt x="0" y="375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77927"/>
            <a:ext cx="1232485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Two Pillars: NLU vs. NLG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651047"/>
            <a:ext cx="8782387" cy="527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 NLU (Natural Language Understanding) - The "Reader"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Focus: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Comprehending the meaning and intent behind text. It’s about extracting structure from unstructured data.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Analogy: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Like a human reading a book and summarizing the plot.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Examples: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Sentiment Analysis (Is this review angry?), Spam Detection, Named Entity Recognition (Finding names/dates in contracts).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 NLG (Natural Language Generation) - The "Writer"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F</a:t>
            </a: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ocus: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Creating new, coherent human language from data or prompts.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Analogy: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Like a human writing an essay based on a prompt.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Examples: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ChatGPT responses, automated weather reports, language translation output, autocomplete.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5 (Stop Words Scenario)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1492" y="3463398"/>
            <a:ext cx="9467808" cy="505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Question: You are building an NLP mo</a:t>
            </a:r>
            <a:r>
              <a:rPr lang="en-US" b="true" sz="21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</a:t>
            </a:r>
            <a:r>
              <a:rPr lang="en-US" b="true" sz="21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</a:t>
            </a:r>
            <a:r>
              <a:rPr lang="en-US" b="true" sz="21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ut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omatical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ly detect negation in legal contracts (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e.g., find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ing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clauses that say "shall not be liable"). Should you remove standard stop words dur</a:t>
            </a:r>
            <a:r>
              <a:rPr lang="en-US" sz="21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ing preprocessing?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A) Yes, to make the model run faster.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B) No,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because words like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"not", "nor", or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"neither" are critical for changing the meaning of legal clauses.</a:t>
            </a: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Yes, because legal docume</a:t>
            </a: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nts are long and need compression.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(Answer on next slide)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336722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0362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B) No.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87708" y="3431690"/>
            <a:ext cx="8687444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legal, medical, and sentiment analysis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contexts, sma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ll wo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rds often h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old ma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ive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significance.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Removing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"not" from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con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tract clause flips i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ts entire legal meaning.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While efficiency (A and C) is important, accuracy is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paramount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legal NLP. You would likely use a customized stop word list th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 keeps negation words,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or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forgo stop word removal 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ntirely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6 (Corpus Concepts)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5195" y="4812509"/>
            <a:ext cx="9467808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Question: A larg</a:t>
            </a:r>
            <a:r>
              <a:rPr lang="en-US" b="true" sz="2400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col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lection of text us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ed for train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ing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NLP models is called a ______. When humans add labels to th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is text (like marking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sentime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nts or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entities), the process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is calle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 ______.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(Answer on next slide)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336722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03629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Corpus; Annotation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87708" y="4651429"/>
            <a:ext cx="8687444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Corpus: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raw fuel. The collection of documents.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Annotation: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process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 add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ing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intelligence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that fuel by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labeling it, which is necess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ary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for supervised machine l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earning models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lear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 patterns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1987023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Question 7 (Numerical Logic - Zipf's Law)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67417" y="5022059"/>
            <a:ext cx="9467808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Question: </a:t>
            </a:r>
            <a:r>
              <a:rPr lang="en-US" b="true" sz="2400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(Concept Ch</a:t>
            </a:r>
            <a:r>
              <a:rPr lang="en-US" b="true" sz="2400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eck) 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does removing just th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top 10-20 most frequent stop words from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 larg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Engli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sh corpus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often reduce the tot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al token</a:t>
            </a: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count by 25-30%?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(Answer on next slide)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3905" y="3501498"/>
            <a:ext cx="5590013" cy="5590013"/>
          </a:xfrm>
          <a:custGeom>
            <a:avLst/>
            <a:gdLst/>
            <a:ahLst/>
            <a:cxnLst/>
            <a:rect r="r" b="b" t="t" l="l"/>
            <a:pathLst>
              <a:path h="5590013" w="5590013">
                <a:moveTo>
                  <a:pt x="0" y="0"/>
                </a:moveTo>
                <a:lnTo>
                  <a:pt x="5590014" y="0"/>
                </a:lnTo>
                <a:lnTo>
                  <a:pt x="5590014" y="5590013"/>
                </a:lnTo>
                <a:lnTo>
                  <a:pt x="0" y="559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32404" y="3126658"/>
            <a:ext cx="5597404" cy="5597404"/>
          </a:xfrm>
          <a:custGeom>
            <a:avLst/>
            <a:gdLst/>
            <a:ahLst/>
            <a:cxnLst/>
            <a:rect r="r" b="b" t="t" l="l"/>
            <a:pathLst>
              <a:path h="5597404" w="5597404">
                <a:moveTo>
                  <a:pt x="0" y="0"/>
                </a:moveTo>
                <a:lnTo>
                  <a:pt x="5597404" y="0"/>
                </a:lnTo>
                <a:lnTo>
                  <a:pt x="5597404" y="5597404"/>
                </a:lnTo>
                <a:lnTo>
                  <a:pt x="0" y="559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81406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Answer: Zipf's Law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87708" y="3079033"/>
            <a:ext cx="9771592" cy="585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Language follows a power-law distribution known as </a:t>
            </a:r>
            <a:r>
              <a:rPr lang="en-US" b="true" sz="2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Zipf's Law.</a:t>
            </a:r>
          </a:p>
          <a:p>
            <a:pPr algn="just">
              <a:lnSpc>
                <a:spcPts val="3359"/>
              </a:lnSpc>
            </a:pP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states that </a:t>
            </a:r>
            <a:r>
              <a:rPr lang="en-US" sz="23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the frequency of a word </a:t>
            </a:r>
            <a:r>
              <a:rPr lang="en-US" sz="23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is</a:t>
            </a:r>
            <a:r>
              <a:rPr lang="en-US" sz="23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inversely proportional</a:t>
            </a:r>
            <a:r>
              <a:rPr lang="en-US" sz="23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to i</a:t>
            </a:r>
            <a:r>
              <a:rPr lang="en-US" sz="23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ts rank in the frequency table.</a:t>
            </a:r>
          </a:p>
          <a:p>
            <a:pPr algn="just">
              <a:lnSpc>
                <a:spcPts val="3359"/>
              </a:lnSpc>
            </a:pP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1st most common word ("the") occurs twice as often as the 2nd most common word, and three times as often as the 3rd, etc.</a:t>
            </a:r>
          </a:p>
          <a:p>
            <a:pPr algn="just">
              <a:lnSpc>
                <a:spcPts val="3359"/>
              </a:lnSpc>
            </a:pP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Because the top few words 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are used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so incredibly frequently, removing just a handful of them eliminat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 a massive chunk of the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total word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count in the corpus</a:t>
            </a: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0659058" y="3523634"/>
            <a:ext cx="6600242" cy="5146660"/>
          </a:xfrm>
          <a:custGeom>
            <a:avLst/>
            <a:gdLst/>
            <a:ahLst/>
            <a:cxnLst/>
            <a:rect r="r" b="b" t="t" l="l"/>
            <a:pathLst>
              <a:path h="5146660" w="6600242">
                <a:moveTo>
                  <a:pt x="0" y="0"/>
                </a:moveTo>
                <a:lnTo>
                  <a:pt x="6600242" y="0"/>
                </a:lnTo>
                <a:lnTo>
                  <a:pt x="6600242" y="5146660"/>
                </a:lnTo>
                <a:lnTo>
                  <a:pt x="0" y="5146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633" t="-1592" r="0" b="-159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81406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Hands-on Practise on Day 1 Concepts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476009"/>
            <a:ext cx="8854924" cy="47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Task 1 (Setup):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Install Python and 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NLTK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libr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-US" b="true" sz="2299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p</a:t>
            </a:r>
            <a:r>
              <a:rPr lang="en-US" b="true" sz="2299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ip</a:t>
            </a:r>
            <a:r>
              <a:rPr lang="en-US" b="true" sz="2299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install nltk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). Run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299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nltk.download('popular')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Py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scr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ssar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Task 2 (Hands-on):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Find a paragraph of text (a news article intro, your LinkedIn bio).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Task 3 (Apply):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Write a Python script to: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Sentence tokenize it.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Word tok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enize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first sentence.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Apply a 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Porter Stem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mer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th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ose words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and print the result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8780954" y="3706968"/>
            <a:ext cx="8478346" cy="4620698"/>
          </a:xfrm>
          <a:custGeom>
            <a:avLst/>
            <a:gdLst/>
            <a:ahLst/>
            <a:cxnLst/>
            <a:rect r="r" b="b" t="t" l="l"/>
            <a:pathLst>
              <a:path h="4620698" w="8478346">
                <a:moveTo>
                  <a:pt x="0" y="0"/>
                </a:moveTo>
                <a:lnTo>
                  <a:pt x="8478346" y="0"/>
                </a:lnTo>
                <a:lnTo>
                  <a:pt x="8478346" y="4620698"/>
                </a:lnTo>
                <a:lnTo>
                  <a:pt x="0" y="4620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81406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Next Class: From Words to Numbers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659343"/>
            <a:ext cx="7327144" cy="47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Today, we 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cleaned the text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and mad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 a </a:t>
            </a:r>
            <a:r>
              <a:rPr lang="en-US" b="true" sz="22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voca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bul</a:t>
            </a:r>
            <a:r>
              <a:rPr lang="en-US" b="true" sz="22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</a:t>
            </a:r>
            <a:r>
              <a:rPr lang="en-US" b="true" sz="2299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list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ow, we cross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idge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fr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om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Lin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guistics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Mathemati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cs</a:t>
            </a:r>
            <a:r>
              <a:rPr lang="en-US" sz="229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How do we turn the word 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"Apple"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into a vector lik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299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[0.2, 0.8, 0.1]</a:t>
            </a:r>
            <a:r>
              <a:rPr lang="en-US" b="true" sz="22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 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wil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 cover: 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One-Hot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Encoding, Bag-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of-Words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(BoW)</a:t>
            </a: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and 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TF-IDF</a:t>
            </a: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5152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028700" y="3486151"/>
            <a:ext cx="9058360" cy="4936806"/>
          </a:xfrm>
          <a:custGeom>
            <a:avLst/>
            <a:gdLst/>
            <a:ahLst/>
            <a:cxnLst/>
            <a:rect r="r" b="b" t="t" l="l"/>
            <a:pathLst>
              <a:path h="4936806" w="9058360">
                <a:moveTo>
                  <a:pt x="0" y="0"/>
                </a:moveTo>
                <a:lnTo>
                  <a:pt x="9058360" y="0"/>
                </a:lnTo>
                <a:lnTo>
                  <a:pt x="9058360" y="4936807"/>
                </a:lnTo>
                <a:lnTo>
                  <a:pt x="0" y="493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81406"/>
            <a:ext cx="16230600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Completion of Day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48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629869" y="5103565"/>
            <a:ext cx="6175711" cy="1701979"/>
            <a:chOff x="0" y="0"/>
            <a:chExt cx="8234281" cy="22693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34281" cy="2269306"/>
            </a:xfrm>
            <a:custGeom>
              <a:avLst/>
              <a:gdLst/>
              <a:ahLst/>
              <a:cxnLst/>
              <a:rect r="r" b="b" t="t" l="l"/>
              <a:pathLst>
                <a:path h="2269306" w="8234281">
                  <a:moveTo>
                    <a:pt x="0" y="0"/>
                  </a:moveTo>
                  <a:lnTo>
                    <a:pt x="8234281" y="0"/>
                  </a:lnTo>
                  <a:lnTo>
                    <a:pt x="8234281" y="2269306"/>
                  </a:lnTo>
                  <a:lnTo>
                    <a:pt x="0" y="2269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39" r="0" b="-139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76193" y="410265"/>
              <a:ext cx="6881894" cy="1401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7"/>
                </a:lnSpc>
              </a:pP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"Day</a:t>
              </a: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1 complete. Only 5 more days unt</a:t>
              </a:r>
              <a:r>
                <a:rPr lang="en-US" b="true" sz="2033" u="none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</a:t>
              </a:r>
              <a:r>
                <a:rPr lang="en-US" b="true" sz="2033">
                  <a:solidFill>
                    <a:srgbClr val="1E1F1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l we understand what NLP means."</a:t>
              </a:r>
            </a:p>
            <a:p>
              <a:pPr algn="ctr">
                <a:lnSpc>
                  <a:spcPts val="2847"/>
                </a:lnSpc>
              </a:pP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73152"/>
            <a:ext cx="18288000" cy="11922451"/>
          </a:xfrm>
          <a:custGeom>
            <a:avLst/>
            <a:gdLst/>
            <a:ahLst/>
            <a:cxnLst/>
            <a:rect r="r" b="b" t="t" l="l"/>
            <a:pathLst>
              <a:path h="11922451" w="18288000">
                <a:moveTo>
                  <a:pt x="0" y="0"/>
                </a:moveTo>
                <a:lnTo>
                  <a:pt x="18288000" y="0"/>
                </a:lnTo>
                <a:lnTo>
                  <a:pt x="18288000" y="11922451"/>
                </a:lnTo>
                <a:lnTo>
                  <a:pt x="0" y="11922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7" r="0" b="-103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46220" y="2121602"/>
            <a:ext cx="6676660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THANK YOU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Q&amp;A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420672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49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007843"/>
            <a:ext cx="8115300" cy="4422838"/>
          </a:xfrm>
          <a:custGeom>
            <a:avLst/>
            <a:gdLst/>
            <a:ahLst/>
            <a:cxnLst/>
            <a:rect r="r" b="b" t="t" l="l"/>
            <a:pathLst>
              <a:path h="4422838" w="8115300">
                <a:moveTo>
                  <a:pt x="0" y="0"/>
                </a:moveTo>
                <a:lnTo>
                  <a:pt x="8115300" y="0"/>
                </a:lnTo>
                <a:lnTo>
                  <a:pt x="8115300" y="4422839"/>
                </a:lnTo>
                <a:lnTo>
                  <a:pt x="0" y="4422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91744"/>
            <a:ext cx="1500848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Contextualizing AI Progress (The Turing Test)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8145" y="3969743"/>
            <a:ext cx="7271650" cy="456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Alan Turing (1950):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Proposed the "Imitation Game."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Test: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Can a machine converse with a human so naturally that the human cannot tell they are speaking to a machine?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it matters to NLP: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 60 years, this was science fiction. NLP is the core technology required to pass this test. With the advent of Large Language Models (LLMs) like GPT-4, many argue we are now passing this threshold daily. You are learning the technology that solved a 70-year-old challenge.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81075"/>
            <a:ext cx="418386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35549"/>
            <a:ext cx="7524611" cy="4100913"/>
          </a:xfrm>
          <a:custGeom>
            <a:avLst/>
            <a:gdLst/>
            <a:ahLst/>
            <a:cxnLst/>
            <a:rect r="r" b="b" t="t" l="l"/>
            <a:pathLst>
              <a:path h="4100913" w="7524611">
                <a:moveTo>
                  <a:pt x="0" y="0"/>
                </a:moveTo>
                <a:lnTo>
                  <a:pt x="7524611" y="0"/>
                </a:lnTo>
                <a:lnTo>
                  <a:pt x="7524611" y="4100913"/>
                </a:lnTo>
                <a:lnTo>
                  <a:pt x="0" y="4100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56973"/>
            <a:ext cx="1504922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How We Got Here: The Evolution of Techniques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79185" y="3497449"/>
            <a:ext cx="7912453" cy="565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Era 1: Symbolic / Rule-Based (1950s-1990s)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Method: </a:t>
            </a: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Linguists manually coded thousands of grammar rules (e.g., "A noun phrase followed by a verb phrase...").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Failure Mode:</a:t>
            </a: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Language is fluid. Slang, typos, and complex sentence structures broke these rigid rules instantly. They couldn't scale.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Era 2: Statistical (1990s-2015)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Method: </a:t>
            </a: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Using probability and machine learning (like Naive Bayes). "If the word 'offer' and 'urgent' appear together, there is a 90% chance it's spam."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Failure Mode: </a:t>
            </a: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Required massive manual effort called "Feature Engineering" and struggled with long-term context.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Era 3: Neural / Deep Learning (2015-Present)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Method:</a:t>
            </a: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Using massive multi-layered neural networks (Transformers) to learn context and meaning automatically from vast amounts of text data.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81075"/>
            <a:ext cx="418386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54487" y="3588072"/>
            <a:ext cx="9105633" cy="4962570"/>
          </a:xfrm>
          <a:custGeom>
            <a:avLst/>
            <a:gdLst/>
            <a:ahLst/>
            <a:cxnLst/>
            <a:rect r="r" b="b" t="t" l="l"/>
            <a:pathLst>
              <a:path h="4962570" w="9105633">
                <a:moveTo>
                  <a:pt x="0" y="0"/>
                </a:moveTo>
                <a:lnTo>
                  <a:pt x="9105634" y="0"/>
                </a:lnTo>
                <a:lnTo>
                  <a:pt x="9105634" y="4962571"/>
                </a:lnTo>
                <a:lnTo>
                  <a:pt x="0" y="496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43057"/>
            <a:ext cx="1242144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Why Rule-Based Systems Died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76765"/>
            <a:ext cx="6075173" cy="33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Humans do not speak in textbook grammar. We use slang, idioms, sarcasm, and abbreviations.</a:t>
            </a:r>
          </a:p>
          <a:p>
            <a:pPr algn="just">
              <a:lnSpc>
                <a:spcPts val="2939"/>
              </a:lnSpc>
            </a:pPr>
          </a:p>
          <a:p>
            <a:pPr algn="just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rule-based system looking for "Subject + Verb" will crash on internet slang. Modern NLP must handle the messiness of real communication.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81075"/>
            <a:ext cx="418386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90551" y="3910879"/>
            <a:ext cx="75901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96991" y="3419436"/>
            <a:ext cx="7862309" cy="4284959"/>
          </a:xfrm>
          <a:custGeom>
            <a:avLst/>
            <a:gdLst/>
            <a:ahLst/>
            <a:cxnLst/>
            <a:rect r="r" b="b" t="t" l="l"/>
            <a:pathLst>
              <a:path h="4284959" w="7862309">
                <a:moveTo>
                  <a:pt x="0" y="0"/>
                </a:moveTo>
                <a:lnTo>
                  <a:pt x="7862309" y="0"/>
                </a:lnTo>
                <a:lnTo>
                  <a:pt x="7862309" y="4284959"/>
                </a:lnTo>
                <a:lnTo>
                  <a:pt x="0" y="4284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98612"/>
            <a:ext cx="1152514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NLP in the Wild: Industry Use Cases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71811"/>
            <a:ext cx="7764643" cy="493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1"/>
              </a:lnSpc>
            </a:pPr>
            <a:r>
              <a:rPr lang="en-US" sz="200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Finance: </a:t>
            </a:r>
            <a:r>
              <a:rPr lang="en-US" sz="200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Analyzing earnings call transcripts and news headlines to predict stock market movements (Sentiment Analysis).</a:t>
            </a:r>
          </a:p>
          <a:p>
            <a:pPr algn="just">
              <a:lnSpc>
                <a:spcPts val="2801"/>
              </a:lnSpc>
            </a:pPr>
          </a:p>
          <a:p>
            <a:pPr algn="just">
              <a:lnSpc>
                <a:spcPts val="2801"/>
              </a:lnSpc>
            </a:pPr>
            <a:r>
              <a:rPr lang="en-US" sz="200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Healthcare: </a:t>
            </a:r>
            <a:r>
              <a:rPr lang="en-US" sz="200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Scanning thousands of medical records to identify patients at risk for certain diseases by finding patterns in doctor's notes (Information Extraction).</a:t>
            </a:r>
          </a:p>
          <a:p>
            <a:pPr algn="just">
              <a:lnSpc>
                <a:spcPts val="2801"/>
              </a:lnSpc>
            </a:pPr>
          </a:p>
          <a:p>
            <a:pPr algn="just">
              <a:lnSpc>
                <a:spcPts val="2801"/>
              </a:lnSpc>
            </a:pPr>
            <a:r>
              <a:rPr lang="en-US" sz="200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Legal: </a:t>
            </a:r>
            <a:r>
              <a:rPr lang="en-US" sz="200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E-discovery—scanning millions of documents in lawsuits to find relevant mentions of specific people or events (Named Entity Recognition).</a:t>
            </a:r>
          </a:p>
          <a:p>
            <a:pPr algn="just">
              <a:lnSpc>
                <a:spcPts val="2801"/>
              </a:lnSpc>
            </a:pPr>
          </a:p>
          <a:p>
            <a:pPr algn="just">
              <a:lnSpc>
                <a:spcPts val="2801"/>
              </a:lnSpc>
              <a:spcBef>
                <a:spcPct val="0"/>
              </a:spcBef>
            </a:pPr>
            <a:r>
              <a:rPr lang="en-US" b="true" sz="200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Customer Service: </a:t>
            </a:r>
            <a:r>
              <a:rPr lang="en-US" sz="200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Intelligent chatbots that can actually resolve issues rather than just providing links (Conversational AI).</a:t>
            </a:r>
          </a:p>
          <a:p>
            <a:pPr algn="just">
              <a:lnSpc>
                <a:spcPts val="2801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81075"/>
            <a:ext cx="418386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399226" y="8843520"/>
            <a:ext cx="860074" cy="333578"/>
            <a:chOff x="0" y="0"/>
            <a:chExt cx="1146765" cy="44477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9226" y="8924722"/>
            <a:ext cx="860074" cy="333578"/>
            <a:chOff x="0" y="0"/>
            <a:chExt cx="1146765" cy="444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454806" y="8066558"/>
            <a:ext cx="2513090" cy="473848"/>
            <a:chOff x="0" y="0"/>
            <a:chExt cx="661884" cy="12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4806" y="9813152"/>
            <a:ext cx="2513090" cy="473848"/>
            <a:chOff x="0" y="0"/>
            <a:chExt cx="661884" cy="12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884" cy="124800"/>
            </a:xfrm>
            <a:custGeom>
              <a:avLst/>
              <a:gdLst/>
              <a:ahLst/>
              <a:cxnLst/>
              <a:rect r="r" b="b" t="t" l="l"/>
              <a:pathLst>
                <a:path h="124800" w="661884">
                  <a:moveTo>
                    <a:pt x="62400" y="0"/>
                  </a:moveTo>
                  <a:lnTo>
                    <a:pt x="599484" y="0"/>
                  </a:lnTo>
                  <a:cubicBezTo>
                    <a:pt x="633946" y="0"/>
                    <a:pt x="661884" y="27937"/>
                    <a:pt x="661884" y="62400"/>
                  </a:cubicBezTo>
                  <a:lnTo>
                    <a:pt x="661884" y="62400"/>
                  </a:lnTo>
                  <a:cubicBezTo>
                    <a:pt x="661884" y="78949"/>
                    <a:pt x="655310" y="94821"/>
                    <a:pt x="643607" y="106523"/>
                  </a:cubicBezTo>
                  <a:cubicBezTo>
                    <a:pt x="631905" y="118225"/>
                    <a:pt x="616033" y="124800"/>
                    <a:pt x="599484" y="124800"/>
                  </a:cubicBezTo>
                  <a:lnTo>
                    <a:pt x="62400" y="124800"/>
                  </a:lnTo>
                  <a:cubicBezTo>
                    <a:pt x="45850" y="124800"/>
                    <a:pt x="29979" y="118225"/>
                    <a:pt x="18276" y="106523"/>
                  </a:cubicBezTo>
                  <a:cubicBezTo>
                    <a:pt x="6574" y="94821"/>
                    <a:pt x="0" y="78949"/>
                    <a:pt x="0" y="62400"/>
                  </a:cubicBezTo>
                  <a:lnTo>
                    <a:pt x="0" y="62400"/>
                  </a:lnTo>
                  <a:cubicBezTo>
                    <a:pt x="0" y="45850"/>
                    <a:pt x="6574" y="29979"/>
                    <a:pt x="18276" y="18276"/>
                  </a:cubicBezTo>
                  <a:cubicBezTo>
                    <a:pt x="29979" y="6574"/>
                    <a:pt x="45850" y="0"/>
                    <a:pt x="62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1884" cy="17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15421" y="3779726"/>
            <a:ext cx="7043879" cy="3838914"/>
          </a:xfrm>
          <a:custGeom>
            <a:avLst/>
            <a:gdLst/>
            <a:ahLst/>
            <a:cxnLst/>
            <a:rect r="r" b="b" t="t" l="l"/>
            <a:pathLst>
              <a:path h="3838914" w="7043879">
                <a:moveTo>
                  <a:pt x="0" y="0"/>
                </a:moveTo>
                <a:lnTo>
                  <a:pt x="7043879" y="0"/>
                </a:lnTo>
                <a:lnTo>
                  <a:pt x="7043879" y="3838914"/>
                </a:lnTo>
                <a:lnTo>
                  <a:pt x="0" y="3838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077927"/>
            <a:ext cx="1232485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Arch-Nemesis of NLP: Ambiguity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459216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SRIB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6051" y="981075"/>
            <a:ext cx="13932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986071"/>
            <a:ext cx="8782387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Computers thrive on precision (1s and 0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Human language thrive on nuance and context. This mismatch is the core ch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len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e.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 1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Lexical Ambiguity</a:t>
            </a:r>
          </a:p>
          <a:p>
            <a:pPr algn="just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When a single word h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multiple distinct meanings.</a:t>
            </a:r>
          </a:p>
          <a:p>
            <a:pPr algn="just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b="true" sz="1999" i="true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Example: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"The </a:t>
            </a:r>
            <a:r>
              <a:rPr lang="en-US" sz="1999" i="true" u="sng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tank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was full." (Are we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talking about a militar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 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vehicle, a fish tank, or a g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</a:t>
            </a: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tank? Without surrounding text, it's impossible to know).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 will be looking into other types of ambiguity in the following slides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DAG5cmK5Ofc</dc:identifier>
  <dcterms:modified xsi:type="dcterms:W3CDTF">2011-08-01T06:04:30Z</dcterms:modified>
  <cp:revision>1</cp:revision>
  <dc:title>Workera NLP Day 1</dc:title>
</cp:coreProperties>
</file>